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70" r:id="rId6"/>
    <p:sldMasterId id="2147483680" r:id="rId7"/>
  </p:sldMasterIdLst>
  <p:notesMasterIdLst>
    <p:notesMasterId r:id="rId22"/>
  </p:notesMasterIdLst>
  <p:sldIdLst>
    <p:sldId id="339" r:id="rId8"/>
    <p:sldId id="335" r:id="rId9"/>
    <p:sldId id="294" r:id="rId10"/>
    <p:sldId id="295" r:id="rId11"/>
    <p:sldId id="296" r:id="rId12"/>
    <p:sldId id="297" r:id="rId13"/>
    <p:sldId id="298" r:id="rId14"/>
    <p:sldId id="328" r:id="rId15"/>
    <p:sldId id="331" r:id="rId16"/>
    <p:sldId id="329" r:id="rId17"/>
    <p:sldId id="330" r:id="rId18"/>
    <p:sldId id="338" r:id="rId19"/>
    <p:sldId id="312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5142A"/>
    <a:srgbClr val="FAED3B"/>
    <a:srgbClr val="70AD47"/>
    <a:srgbClr val="A7FDFF"/>
    <a:srgbClr val="3CDFE6"/>
    <a:srgbClr val="0C0D0E"/>
    <a:srgbClr val="1F4E79"/>
    <a:srgbClr val="ED7D31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0" autoAdjust="0"/>
    <p:restoredTop sz="84954" autoAdjust="0"/>
  </p:normalViewPr>
  <p:slideViewPr>
    <p:cSldViewPr snapToGrid="0">
      <p:cViewPr varScale="1">
        <p:scale>
          <a:sx n="59" d="100"/>
          <a:sy n="59" d="100"/>
        </p:scale>
        <p:origin x="-134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.Vn3DH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64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98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32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33500"/>
            <a:ext cx="53848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33500"/>
            <a:ext cx="53848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316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0" y="153511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78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78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371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62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19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99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  <a:lvl2pPr>
              <a:defRPr>
                <a:latin typeface=".Vn3DH" pitchFamily="34" charset="0"/>
              </a:defRPr>
            </a:lvl2pPr>
            <a:lvl3pPr>
              <a:defRPr>
                <a:latin typeface=".Vn3DH" pitchFamily="34" charset="0"/>
              </a:defRPr>
            </a:lvl3pPr>
            <a:lvl4pPr>
              <a:defRPr>
                <a:latin typeface=".Vn3DH" pitchFamily="34" charset="0"/>
              </a:defRPr>
            </a:lvl4pPr>
            <a:lvl5pPr>
              <a:defRPr>
                <a:latin typeface=".Vn3DH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18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.Vn3DH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08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  <a:lvl2pPr>
              <a:defRPr>
                <a:latin typeface=".Vn3DH" pitchFamily="34" charset="0"/>
              </a:defRPr>
            </a:lvl2pPr>
            <a:lvl3pPr>
              <a:defRPr>
                <a:latin typeface=".Vn3DH" pitchFamily="34" charset="0"/>
              </a:defRPr>
            </a:lvl3pPr>
            <a:lvl4pPr>
              <a:defRPr>
                <a:latin typeface=".Vn3DH" pitchFamily="34" charset="0"/>
              </a:defRPr>
            </a:lvl4pPr>
            <a:lvl5pPr>
              <a:defRPr>
                <a:latin typeface=".Vn3DH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66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.Vn3DH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44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.Vn3DH" pitchFamily="34" charset="0"/>
              </a:defRPr>
            </a:lvl1pPr>
            <a:lvl2pPr>
              <a:defRPr>
                <a:latin typeface=".Vn3DH" pitchFamily="34" charset="0"/>
              </a:defRPr>
            </a:lvl2pPr>
            <a:lvl3pPr>
              <a:defRPr>
                <a:latin typeface=".Vn3DH" pitchFamily="34" charset="0"/>
              </a:defRPr>
            </a:lvl3pPr>
            <a:lvl4pPr>
              <a:defRPr>
                <a:latin typeface=".Vn3DH" pitchFamily="34" charset="0"/>
              </a:defRPr>
            </a:lvl4pPr>
            <a:lvl5pPr>
              <a:defRPr>
                <a:latin typeface=".Vn3DH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.Vn3DH" pitchFamily="34" charset="0"/>
              </a:defRPr>
            </a:lvl1pPr>
            <a:lvl2pPr>
              <a:defRPr>
                <a:latin typeface=".Vn3DH" pitchFamily="34" charset="0"/>
              </a:defRPr>
            </a:lvl2pPr>
            <a:lvl3pPr>
              <a:defRPr>
                <a:latin typeface=".Vn3DH" pitchFamily="34" charset="0"/>
              </a:defRPr>
            </a:lvl3pPr>
            <a:lvl4pPr>
              <a:defRPr>
                <a:latin typeface=".Vn3DH" pitchFamily="34" charset="0"/>
              </a:defRPr>
            </a:lvl4pPr>
            <a:lvl5pPr>
              <a:defRPr>
                <a:latin typeface=".Vn3DH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61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.Vn3DH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.Vn3DH" pitchFamily="34" charset="0"/>
              </a:defRPr>
            </a:lvl1pPr>
            <a:lvl2pPr>
              <a:defRPr>
                <a:latin typeface=".Vn3DH" pitchFamily="34" charset="0"/>
              </a:defRPr>
            </a:lvl2pPr>
            <a:lvl3pPr>
              <a:defRPr>
                <a:latin typeface=".Vn3DH" pitchFamily="34" charset="0"/>
              </a:defRPr>
            </a:lvl3pPr>
            <a:lvl4pPr>
              <a:defRPr>
                <a:latin typeface=".Vn3DH" pitchFamily="34" charset="0"/>
              </a:defRPr>
            </a:lvl4pPr>
            <a:lvl5pPr>
              <a:defRPr>
                <a:latin typeface=".Vn3DH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.Vn3DH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>
            <a:lvl1pPr>
              <a:defRPr>
                <a:latin typeface=".Vn3DH" pitchFamily="34" charset="0"/>
              </a:defRPr>
            </a:lvl1pPr>
            <a:lvl2pPr>
              <a:defRPr>
                <a:latin typeface=".Vn3DH" pitchFamily="34" charset="0"/>
              </a:defRPr>
            </a:lvl2pPr>
            <a:lvl3pPr>
              <a:defRPr>
                <a:latin typeface=".Vn3DH" pitchFamily="34" charset="0"/>
              </a:defRPr>
            </a:lvl3pPr>
            <a:lvl4pPr>
              <a:defRPr>
                <a:latin typeface=".Vn3DH" pitchFamily="34" charset="0"/>
              </a:defRPr>
            </a:lvl4pPr>
            <a:lvl5pPr>
              <a:defRPr>
                <a:latin typeface=".Vn3DH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863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191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353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>
                <a:latin typeface=".Vn3DH" pitchFamily="34" charset="0"/>
              </a:defRPr>
            </a:lvl1pPr>
            <a:lvl2pPr>
              <a:defRPr sz="2800">
                <a:latin typeface=".Vn3DH" pitchFamily="34" charset="0"/>
              </a:defRPr>
            </a:lvl2pPr>
            <a:lvl3pPr>
              <a:defRPr sz="2400">
                <a:latin typeface=".Vn3DH" pitchFamily="34" charset="0"/>
              </a:defRPr>
            </a:lvl3pPr>
            <a:lvl4pPr>
              <a:defRPr sz="2000">
                <a:latin typeface=".Vn3DH" pitchFamily="34" charset="0"/>
              </a:defRPr>
            </a:lvl4pPr>
            <a:lvl5pPr>
              <a:defRPr sz="2000">
                <a:latin typeface=".Vn3DH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.Vn3DH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4497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.Vn3DH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.Vn3DH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47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.Vn3DH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580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7271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26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179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25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938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4466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749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164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.Vn3DH" pitchFamily="34" charset="0"/>
              </a:defRPr>
            </a:lvl1pPr>
            <a:lvl2pPr>
              <a:defRPr>
                <a:latin typeface=".Vn3DH" pitchFamily="34" charset="0"/>
              </a:defRPr>
            </a:lvl2pPr>
            <a:lvl3pPr>
              <a:defRPr>
                <a:latin typeface=".Vn3DH" pitchFamily="34" charset="0"/>
              </a:defRPr>
            </a:lvl3pPr>
            <a:lvl4pPr>
              <a:defRPr>
                <a:latin typeface=".Vn3DH" pitchFamily="34" charset="0"/>
              </a:defRPr>
            </a:lvl4pPr>
            <a:lvl5pPr>
              <a:defRPr>
                <a:latin typeface=".Vn3DH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.Vn3DH" pitchFamily="34" charset="0"/>
              </a:defRPr>
            </a:lvl1pPr>
            <a:lvl2pPr>
              <a:defRPr>
                <a:latin typeface=".Vn3DH" pitchFamily="34" charset="0"/>
              </a:defRPr>
            </a:lvl2pPr>
            <a:lvl3pPr>
              <a:defRPr>
                <a:latin typeface=".Vn3DH" pitchFamily="34" charset="0"/>
              </a:defRPr>
            </a:lvl3pPr>
            <a:lvl4pPr>
              <a:defRPr>
                <a:latin typeface=".Vn3DH" pitchFamily="34" charset="0"/>
              </a:defRPr>
            </a:lvl4pPr>
            <a:lvl5pPr>
              <a:defRPr>
                <a:latin typeface=".Vn3DH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.Vn3DH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.Vn3DH" pitchFamily="34" charset="0"/>
              </a:defRPr>
            </a:lvl1pPr>
            <a:lvl2pPr>
              <a:defRPr>
                <a:latin typeface=".Vn3DH" pitchFamily="34" charset="0"/>
              </a:defRPr>
            </a:lvl2pPr>
            <a:lvl3pPr>
              <a:defRPr>
                <a:latin typeface=".Vn3DH" pitchFamily="34" charset="0"/>
              </a:defRPr>
            </a:lvl3pPr>
            <a:lvl4pPr>
              <a:defRPr>
                <a:latin typeface=".Vn3DH" pitchFamily="34" charset="0"/>
              </a:defRPr>
            </a:lvl4pPr>
            <a:lvl5pPr>
              <a:defRPr>
                <a:latin typeface=".Vn3DH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.Vn3DH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>
            <a:lvl1pPr>
              <a:defRPr>
                <a:latin typeface=".Vn3DH" pitchFamily="34" charset="0"/>
              </a:defRPr>
            </a:lvl1pPr>
            <a:lvl2pPr>
              <a:defRPr>
                <a:latin typeface=".Vn3DH" pitchFamily="34" charset="0"/>
              </a:defRPr>
            </a:lvl2pPr>
            <a:lvl3pPr>
              <a:defRPr>
                <a:latin typeface=".Vn3DH" pitchFamily="34" charset="0"/>
              </a:defRPr>
            </a:lvl3pPr>
            <a:lvl4pPr>
              <a:defRPr>
                <a:latin typeface=".Vn3DH" pitchFamily="34" charset="0"/>
              </a:defRPr>
            </a:lvl4pPr>
            <a:lvl5pPr>
              <a:defRPr>
                <a:latin typeface=".Vn3DH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>
                <a:latin typeface=".Vn3DH" pitchFamily="34" charset="0"/>
              </a:defRPr>
            </a:lvl1pPr>
            <a:lvl2pPr>
              <a:defRPr sz="2800">
                <a:latin typeface=".Vn3DH" pitchFamily="34" charset="0"/>
              </a:defRPr>
            </a:lvl2pPr>
            <a:lvl3pPr>
              <a:defRPr sz="2400">
                <a:latin typeface=".Vn3DH" pitchFamily="34" charset="0"/>
              </a:defRPr>
            </a:lvl3pPr>
            <a:lvl4pPr>
              <a:defRPr sz="2000">
                <a:latin typeface=".Vn3DH" pitchFamily="34" charset="0"/>
              </a:defRPr>
            </a:lvl4pPr>
            <a:lvl5pPr>
              <a:defRPr sz="2000">
                <a:latin typeface=".Vn3DH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.Vn3DH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.Vn3DH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.Vn3DH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.Vn3DH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23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.Vn3DH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.Vn3DH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.Vn3DH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.Vn3DH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.Vn3DH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.Vn3DH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6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23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0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.Vn3DH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.Vn3DH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.Vn3DH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.Vn3DH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.Vn3DH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.Vn3DH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6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slide" Target="slide3.xml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slide" Target="slide3.xml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slide" Target="slide3.xml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sz="5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Giáo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viên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Lê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Thị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Lệ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Huyền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endParaRPr lang="en-US" sz="2800" dirty="0">
              <a:solidFill>
                <a:srgbClr val="FFFF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   PHÒNG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GD&amp;ĐT BẾN CÁT</a:t>
            </a:r>
            <a:endParaRPr lang="en-US" sz="2800" dirty="0">
              <a:solidFill>
                <a:srgbClr val="FFFF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l"/>
            <a:r>
              <a:rPr lang="en-US" sz="2800" dirty="0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TRƯỜNG THCS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LÊ QUÝ ĐÔN</a:t>
            </a:r>
            <a:endParaRPr lang="en-US" sz="2800" dirty="0">
              <a:solidFill>
                <a:srgbClr val="FFFF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5032" y="2197769"/>
            <a:ext cx="95692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ED7D31"/>
                </a:solidFill>
                <a:latin typeface="Arial" pitchFamily="34" charset="0"/>
                <a:cs typeface="Arial" pitchFamily="34" charset="0"/>
              </a:rPr>
              <a:t>§</a:t>
            </a:r>
            <a:r>
              <a:rPr lang="vi-VN" sz="3600" b="1" dirty="0">
                <a:solidFill>
                  <a:srgbClr val="ED7D31"/>
                </a:solidFill>
                <a:latin typeface="Arial" pitchFamily="34" charset="0"/>
                <a:cs typeface="Arial" pitchFamily="34" charset="0"/>
              </a:rPr>
              <a:t>3: </a:t>
            </a:r>
            <a:r>
              <a:rPr lang="en-US" sz="3600" b="1" dirty="0">
                <a:solidFill>
                  <a:srgbClr val="ED7D31"/>
                </a:solidFill>
                <a:latin typeface="Arial" pitchFamily="34" charset="0"/>
                <a:cs typeface="Arial" pitchFamily="34" charset="0"/>
              </a:rPr>
              <a:t>MÔ HÌNH XÁC SUẤT</a:t>
            </a:r>
            <a:r>
              <a:rPr lang="vi-VN" sz="3600" b="1" dirty="0">
                <a:solidFill>
                  <a:srgbClr val="ED7D3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solidFill>
                  <a:srgbClr val="ED7D31"/>
                </a:solidFill>
                <a:latin typeface="Arial" pitchFamily="34" charset="0"/>
                <a:cs typeface="Arial" pitchFamily="34" charset="0"/>
              </a:rPr>
              <a:t>TRONG MỘT SỐ </a:t>
            </a:r>
            <a:endParaRPr lang="vi-VN" sz="3600" b="1" dirty="0">
              <a:solidFill>
                <a:srgbClr val="ED7D3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600" b="1" dirty="0">
                <a:solidFill>
                  <a:srgbClr val="ED7D31"/>
                </a:solidFill>
                <a:latin typeface="Arial" pitchFamily="34" charset="0"/>
                <a:cs typeface="Arial" pitchFamily="34" charset="0"/>
              </a:rPr>
              <a:t>TRÒ CHƠI VÀ THÍ NGHIỆM ĐƠN GIẢN (TIẾT </a:t>
            </a:r>
            <a:r>
              <a:rPr lang="en-US" sz="3600" b="1" dirty="0" smtClean="0">
                <a:solidFill>
                  <a:srgbClr val="ED7D31"/>
                </a:solidFill>
                <a:latin typeface="Arial" pitchFamily="34" charset="0"/>
                <a:cs typeface="Arial" pitchFamily="34" charset="0"/>
              </a:rPr>
              <a:t>2)</a:t>
            </a:r>
            <a:endParaRPr lang="en-US" sz="3600" b="1" dirty="0">
              <a:solidFill>
                <a:srgbClr val="ED7D3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290FFBC-13E5-EE45-8D5A-6F0CE1C1A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9317"/>
            <a:ext cx="1893615" cy="1928683"/>
          </a:xfrm>
          <a:prstGeom prst="rect">
            <a:avLst/>
          </a:prstGeom>
        </p:spPr>
      </p:pic>
      <p:sp>
        <p:nvSpPr>
          <p:cNvPr id="11" name="Flowchart: Magnetic Disk 10"/>
          <p:cNvSpPr/>
          <p:nvPr/>
        </p:nvSpPr>
        <p:spPr>
          <a:xfrm>
            <a:off x="10159020" y="5287254"/>
            <a:ext cx="1727200" cy="1219200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10577304" y="5867358"/>
            <a:ext cx="533400" cy="392204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11103329" y="6012468"/>
            <a:ext cx="533400" cy="39220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Untitled1">
            <a:extLst>
              <a:ext uri="{FF2B5EF4-FFF2-40B4-BE49-F238E27FC236}">
                <a16:creationId xmlns="" xmlns:a16="http://schemas.microsoft.com/office/drawing/2014/main" id="{73C160D7-1C12-0C4E-AC5A-613039762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440" y="160893"/>
            <a:ext cx="1671839" cy="172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Untitled">
            <a:extLst>
              <a:ext uri="{FF2B5EF4-FFF2-40B4-BE49-F238E27FC236}">
                <a16:creationId xmlns="" xmlns:a16="http://schemas.microsoft.com/office/drawing/2014/main" id="{950EDD57-0699-0247-971D-80DBCB0B8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476" y="178879"/>
            <a:ext cx="1642892" cy="170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3067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6" action="ppaction://hlinksldjump"/>
          </p:cNvPr>
          <p:cNvSpPr/>
          <p:nvPr/>
        </p:nvSpPr>
        <p:spPr>
          <a:xfrm>
            <a:off x="2" y="1"/>
            <a:ext cx="11919284" cy="12031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đựng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bi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trắng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cam;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đen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ngẫu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bi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9889456" y="1806764"/>
            <a:ext cx="4267196" cy="653687"/>
            <a:chOff x="5076629" y="56386"/>
            <a:chExt cx="7296346" cy="653685"/>
          </a:xfrm>
        </p:grpSpPr>
        <p:sp>
          <p:nvSpPr>
            <p:cNvPr id="8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  <a:latin typeface=".Vn3DH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VẬN DỤNG </a:t>
              </a:r>
              <a:endParaRPr lang="en-US" sz="2400" dirty="0">
                <a:solidFill>
                  <a:srgbClr val="FFFF00"/>
                </a:solidFill>
                <a:latin typeface=".Vn3DH" pitchFamily="34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0" y="1429007"/>
            <a:ext cx="11696210" cy="9452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bi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ra.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9093200" y="2757083"/>
            <a:ext cx="23368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HẾT GIỜ</a:t>
            </a:r>
          </a:p>
        </p:txBody>
      </p:sp>
      <p:pic>
        <p:nvPicPr>
          <p:cNvPr id="41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19410" y="4191003"/>
            <a:ext cx="1342189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14204" y="3723620"/>
            <a:ext cx="1752600" cy="1768573"/>
          </a:xfrm>
          <a:prstGeom prst="rect">
            <a:avLst/>
          </a:prstGeom>
          <a:noFill/>
        </p:spPr>
      </p:pic>
      <p:pic>
        <p:nvPicPr>
          <p:cNvPr id="27" name="Picture 26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32000" y="3276600"/>
            <a:ext cx="5395494" cy="575440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812800" y="59436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37" name="Picture 36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32000" y="4114800"/>
            <a:ext cx="5395494" cy="575440"/>
          </a:xfrm>
          <a:prstGeom prst="rect">
            <a:avLst/>
          </a:prstGeom>
        </p:spPr>
      </p:pic>
      <p:pic>
        <p:nvPicPr>
          <p:cNvPr id="38" name="Picture 37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32000" y="5105400"/>
            <a:ext cx="5395494" cy="575440"/>
          </a:xfrm>
          <a:prstGeom prst="rect">
            <a:avLst/>
          </a:prstGeom>
        </p:spPr>
      </p:pic>
      <p:pic>
        <p:nvPicPr>
          <p:cNvPr id="39" name="Picture 38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31999" y="6019800"/>
            <a:ext cx="5395495" cy="575440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812800" y="50292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812800" y="40386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812800" y="31242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4400" y="6019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14400" y="3200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14400" y="5105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14400" y="4114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133600" y="3352800"/>
            <a:ext cx="5293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{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trắng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cam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đen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}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133600" y="4191000"/>
            <a:ext cx="5293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{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trắng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cam;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đen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}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133600" y="5105400"/>
            <a:ext cx="5293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{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trắng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cam;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đen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}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133600" y="6019800"/>
            <a:ext cx="5293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{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trắng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cam;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đen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3614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1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0" grpId="0" animBg="1"/>
      <p:bldP spid="50" grpId="0"/>
      <p:bldP spid="51" grpId="0"/>
      <p:bldP spid="52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6" action="ppaction://hlinksldjump"/>
          </p:cNvPr>
          <p:cNvSpPr/>
          <p:nvPr/>
        </p:nvSpPr>
        <p:spPr>
          <a:xfrm>
            <a:off x="2" y="1"/>
            <a:ext cx="11919284" cy="12031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đựng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bi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trắng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cam;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đen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ngẫu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bi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9889456" y="1806764"/>
            <a:ext cx="4267196" cy="653687"/>
            <a:chOff x="5076629" y="56386"/>
            <a:chExt cx="7296346" cy="653685"/>
          </a:xfrm>
        </p:grpSpPr>
        <p:sp>
          <p:nvSpPr>
            <p:cNvPr id="8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  <a:latin typeface=".Vn3DH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VẬN DỤNG </a:t>
              </a:r>
              <a:endParaRPr lang="en-US" sz="2400" dirty="0">
                <a:solidFill>
                  <a:srgbClr val="FFFF00"/>
                </a:solidFill>
                <a:latin typeface=".Vn3DH" pitchFamily="34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0" y="1429007"/>
            <a:ext cx="11696210" cy="9452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3: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9445458" y="2676872"/>
            <a:ext cx="23368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HẾT GIỜ</a:t>
            </a:r>
          </a:p>
        </p:txBody>
      </p:sp>
      <p:pic>
        <p:nvPicPr>
          <p:cNvPr id="41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87811" y="4176337"/>
            <a:ext cx="1205831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814426" y="3679727"/>
            <a:ext cx="1752600" cy="1768573"/>
          </a:xfrm>
          <a:prstGeom prst="rect">
            <a:avLst/>
          </a:prstGeom>
          <a:noFill/>
        </p:spPr>
      </p:pic>
      <p:pic>
        <p:nvPicPr>
          <p:cNvPr id="26" name="Picture 25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31999" y="3276600"/>
            <a:ext cx="7368675" cy="575440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863600" y="57912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29" name="Picture 28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31999" y="4114800"/>
            <a:ext cx="7413459" cy="1333500"/>
          </a:xfrm>
          <a:prstGeom prst="rect">
            <a:avLst/>
          </a:prstGeom>
        </p:spPr>
      </p:pic>
      <p:pic>
        <p:nvPicPr>
          <p:cNvPr id="30" name="Picture 29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82799" y="5791200"/>
            <a:ext cx="7368675" cy="575440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812800" y="41148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12800" y="32004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65200" y="5867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14400" y="4191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14400" y="3276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133600" y="3302710"/>
            <a:ext cx="5454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ngẫu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bi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33600" y="4051524"/>
            <a:ext cx="72670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 hợp các kết quả có thể xảy ra đối với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bi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{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trắng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cam;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đen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184400" y="57912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2912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074" y="4162925"/>
            <a:ext cx="31496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8037095" y="304799"/>
            <a:ext cx="3390230" cy="8983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</a:rPr>
              <a:t>Trò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</a:rPr>
              <a:t>chơi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</a:rPr>
              <a:t>Oẳn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</a:rPr>
              <a:t>tù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</a:rPr>
              <a:t>tì</a:t>
            </a:r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97179" y="4367075"/>
            <a:ext cx="4796590" cy="209789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dirty="0" smtClean="0">
                <a:solidFill>
                  <a:srgbClr val="0000FF"/>
                </a:solidFill>
                <a:latin typeface="Arial" pitchFamily="34" charset="0"/>
              </a:rPr>
              <a:t>Có 3 kết </a:t>
            </a:r>
            <a:r>
              <a:rPr lang="it-IT" sz="2800" dirty="0">
                <a:solidFill>
                  <a:srgbClr val="0000FF"/>
                </a:solidFill>
                <a:latin typeface="Arial" pitchFamily="34" charset="0"/>
              </a:rPr>
              <a:t>quả có thể xảy đối với kiểu xòe tay của người chơi oẳn tù tì</a:t>
            </a:r>
            <a:r>
              <a:rPr lang="it-IT" sz="2800" dirty="0" smtClean="0">
                <a:solidFill>
                  <a:srgbClr val="0000FF"/>
                </a:solidFill>
                <a:latin typeface="Arial" pitchFamily="34" charset="0"/>
              </a:rPr>
              <a:t>, đó là: kéo, búa, bao.</a:t>
            </a:r>
            <a:endParaRPr lang="en-US" sz="2800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-1" y="1553974"/>
            <a:ext cx="5662863" cy="230766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dirty="0">
                <a:solidFill>
                  <a:srgbClr val="FF0000"/>
                </a:solidFill>
                <a:latin typeface="Arial" pitchFamily="34" charset="0"/>
              </a:rPr>
              <a:t>Nêu các kết quả có thể xảy ra </a:t>
            </a:r>
            <a:r>
              <a:rPr lang="it-IT" sz="2800" dirty="0" smtClean="0">
                <a:solidFill>
                  <a:srgbClr val="FF0000"/>
                </a:solidFill>
                <a:latin typeface="Arial" pitchFamily="34" charset="0"/>
              </a:rPr>
              <a:t>đối với kiểu xòe tay của người chơi oẳn </a:t>
            </a:r>
            <a:r>
              <a:rPr lang="it-IT" sz="2800" dirty="0">
                <a:solidFill>
                  <a:srgbClr val="FF0000"/>
                </a:solidFill>
                <a:latin typeface="Arial" pitchFamily="34" charset="0"/>
              </a:rPr>
              <a:t>tù tì?</a:t>
            </a:r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930317" y="3821644"/>
            <a:ext cx="352926" cy="5454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88" y="4301456"/>
            <a:ext cx="1828800" cy="255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lum bright="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958" y="1299410"/>
            <a:ext cx="4411579" cy="262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62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15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4379" y="1441654"/>
            <a:ext cx="2855495" cy="3900367"/>
          </a:xfrm>
          <a:prstGeom prst="roundRect">
            <a:avLst/>
          </a:prstGeom>
          <a:solidFill>
            <a:srgbClr val="66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ô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suất</a:t>
            </a:r>
            <a:r>
              <a:rPr lang="vi-VN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nghiệm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giản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3591448" y="176463"/>
            <a:ext cx="2889563" cy="2346155"/>
          </a:xfrm>
          <a:prstGeom prst="flowChartAlternateProcess">
            <a:avLst/>
          </a:prstGeom>
          <a:solidFill>
            <a:srgbClr val="66FF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vi-VN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Mô hình 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vi-VN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ác 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vi-VN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uất </a:t>
            </a:r>
            <a:r>
              <a:rPr lang="vi-VN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 trò chơi tung đồng xu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2715147" y="2394772"/>
            <a:ext cx="1143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999874" y="3276601"/>
            <a:ext cx="711200" cy="10674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Flowchart: Alternate Process 31"/>
          <p:cNvSpPr/>
          <p:nvPr/>
        </p:nvSpPr>
        <p:spPr>
          <a:xfrm>
            <a:off x="3711074" y="3549316"/>
            <a:ext cx="2946400" cy="2771273"/>
          </a:xfrm>
          <a:prstGeom prst="flowChartAlternateProcess">
            <a:avLst/>
          </a:prstGeom>
          <a:solidFill>
            <a:srgbClr val="66FF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dirty="0">
                <a:ln>
                  <a:solidFill>
                    <a:srgbClr val="CC3300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   </a:t>
            </a:r>
            <a:r>
              <a:rPr lang="vi-VN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Mô hình xác suất trong trò chơi lấy vật từ trong hộp.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481011" y="1349540"/>
            <a:ext cx="1459831" cy="9926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6657475" y="3810309"/>
            <a:ext cx="1283367" cy="1124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8069179" y="1349540"/>
            <a:ext cx="3946358" cy="46062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ác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ra.</a:t>
            </a:r>
            <a:endParaRPr lang="en-US" sz="2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suất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22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.Vn3DH" pitchFamily="34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225519" y="328211"/>
            <a:ext cx="5717295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CE530CE9-79B6-4A34-9DE8-7F769B44A120}"/>
              </a:ext>
            </a:extLst>
          </p:cNvPr>
          <p:cNvSpPr txBox="1"/>
          <p:nvPr/>
        </p:nvSpPr>
        <p:spPr>
          <a:xfrm>
            <a:off x="850232" y="1690739"/>
            <a:ext cx="108210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00FF"/>
                </a:solidFill>
                <a:latin typeface="Arial" pitchFamily="34" charset="0"/>
              </a:rPr>
              <a:t>- Đọc lại toàn bộ nội dung bài đã </a:t>
            </a:r>
            <a:r>
              <a:rPr lang="en-US" sz="3200" dirty="0" err="1" smtClean="0">
                <a:solidFill>
                  <a:srgbClr val="0000FF"/>
                </a:solidFill>
                <a:latin typeface="Arial" pitchFamily="34" charset="0"/>
              </a:rPr>
              <a:t>học</a:t>
            </a:r>
            <a:r>
              <a:rPr lang="vi-VN" sz="3200" dirty="0" smtClean="0">
                <a:solidFill>
                  <a:srgbClr val="0000FF"/>
                </a:solidFill>
                <a:latin typeface="Arial" pitchFamily="34" charset="0"/>
              </a:rPr>
              <a:t>.</a:t>
            </a:r>
            <a:endParaRPr lang="en-US" sz="3200" dirty="0">
              <a:solidFill>
                <a:srgbClr val="0000FF"/>
              </a:solidFill>
              <a:latin typeface="Arial" pitchFamily="34" charset="0"/>
            </a:endParaRPr>
          </a:p>
          <a:p>
            <a:r>
              <a:rPr lang="fr-FR" sz="3200" dirty="0">
                <a:solidFill>
                  <a:srgbClr val="0000FF"/>
                </a:solidFill>
                <a:latin typeface="Arial" pitchFamily="34" charset="0"/>
              </a:rPr>
              <a:t>- </a:t>
            </a:r>
            <a:r>
              <a:rPr lang="fr-FR" sz="3200" dirty="0" err="1">
                <a:solidFill>
                  <a:srgbClr val="0000FF"/>
                </a:solidFill>
                <a:latin typeface="Arial" pitchFamily="34" charset="0"/>
              </a:rPr>
              <a:t>Làm</a:t>
            </a:r>
            <a:r>
              <a:rPr lang="fr-FR" sz="3200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fr-FR" sz="3200" dirty="0" err="1">
                <a:solidFill>
                  <a:srgbClr val="0000FF"/>
                </a:solidFill>
                <a:latin typeface="Arial" pitchFamily="34" charset="0"/>
              </a:rPr>
              <a:t>bài</a:t>
            </a:r>
            <a:r>
              <a:rPr lang="fr-FR" sz="3200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fr-FR" sz="3200" dirty="0" err="1">
                <a:solidFill>
                  <a:srgbClr val="0000FF"/>
                </a:solidFill>
                <a:latin typeface="Arial" pitchFamily="34" charset="0"/>
              </a:rPr>
              <a:t>tập</a:t>
            </a:r>
            <a:r>
              <a:rPr lang="fr-FR" sz="3200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vi-VN" sz="3200" dirty="0">
                <a:solidFill>
                  <a:srgbClr val="0000FF"/>
                </a:solidFill>
                <a:latin typeface="Arial" pitchFamily="34" charset="0"/>
              </a:rPr>
              <a:t>3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</a:rPr>
              <a:t>, 4, </a:t>
            </a:r>
            <a:r>
              <a:rPr lang="fr-FR" sz="3200" dirty="0">
                <a:solidFill>
                  <a:srgbClr val="0000FF"/>
                </a:solidFill>
                <a:latin typeface="Arial" pitchFamily="34" charset="0"/>
              </a:rPr>
              <a:t> SGK </a:t>
            </a:r>
            <a:r>
              <a:rPr lang="fr-FR" sz="3200" dirty="0" err="1">
                <a:solidFill>
                  <a:srgbClr val="0000FF"/>
                </a:solidFill>
                <a:latin typeface="Arial" pitchFamily="34" charset="0"/>
              </a:rPr>
              <a:t>trang</a:t>
            </a:r>
            <a:r>
              <a:rPr lang="fr-FR" sz="3200" dirty="0">
                <a:solidFill>
                  <a:srgbClr val="0000FF"/>
                </a:solidFill>
                <a:latin typeface="Arial" pitchFamily="34" charset="0"/>
              </a:rPr>
              <a:t> 15 +16.</a:t>
            </a:r>
            <a:endParaRPr lang="en-US" sz="3200" dirty="0">
              <a:solidFill>
                <a:srgbClr val="0000FF"/>
              </a:solidFill>
              <a:latin typeface="Arial" pitchFamily="34" charset="0"/>
            </a:endParaRPr>
          </a:p>
          <a:p>
            <a:r>
              <a:rPr lang="fr-FR" sz="3200" dirty="0">
                <a:solidFill>
                  <a:srgbClr val="0000FF"/>
                </a:solidFill>
                <a:latin typeface="Arial" pitchFamily="34" charset="0"/>
              </a:rPr>
              <a:t>- </a:t>
            </a:r>
            <a:r>
              <a:rPr lang="vi-VN" sz="3200" dirty="0">
                <a:solidFill>
                  <a:srgbClr val="0000FF"/>
                </a:solidFill>
                <a:latin typeface="Arial" pitchFamily="34" charset="0"/>
              </a:rPr>
              <a:t>Tiết sau chữa bài tập.</a:t>
            </a:r>
            <a:endParaRPr lang="en-US" sz="3200" dirty="0">
              <a:solidFill>
                <a:srgbClr val="0000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CF8593F-1B79-4546-A97B-0DC08328B99B}"/>
              </a:ext>
            </a:extLst>
          </p:cNvPr>
          <p:cNvGrpSpPr/>
          <p:nvPr/>
        </p:nvGrpSpPr>
        <p:grpSpPr>
          <a:xfrm>
            <a:off x="5336168" y="179558"/>
            <a:ext cx="6629400" cy="6603853"/>
            <a:chOff x="1918996" y="353129"/>
            <a:chExt cx="6096000" cy="6072507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7D1D46FE-6ECD-41CF-BE01-47CE03D346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6" b="-1"/>
            <a:stretch/>
          </p:blipFill>
          <p:spPr>
            <a:xfrm>
              <a:off x="1918996" y="353129"/>
              <a:ext cx="6096000" cy="6072507"/>
            </a:xfrm>
            <a:prstGeom prst="ellipse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09E26A79-EA18-451F-B829-F4BE5F2AE203}"/>
                </a:ext>
              </a:extLst>
            </p:cNvPr>
            <p:cNvSpPr txBox="1"/>
            <p:nvPr/>
          </p:nvSpPr>
          <p:spPr>
            <a:xfrm rot="848429">
              <a:off x="5274510" y="620617"/>
              <a:ext cx="460719" cy="1171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3200" b="1" dirty="0">
                  <a:ln w="12700">
                    <a:solidFill>
                      <a:schemeClr val="bg1"/>
                    </a:solidFill>
                  </a:ln>
                  <a:latin typeface="Arial" pitchFamily="34" charset="0"/>
                  <a:cs typeface="Calibri" panose="020F0502020204030204" pitchFamily="34" charset="0"/>
                </a:rPr>
                <a:t>9</a:t>
              </a:r>
              <a:r>
                <a:rPr lang="en-US" sz="3200" b="1" dirty="0">
                  <a:ln w="12700">
                    <a:solidFill>
                      <a:schemeClr val="bg1"/>
                    </a:solidFill>
                  </a:ln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ED9DF58A-1F69-48B6-BD78-ED45FCEDA719}"/>
                </a:ext>
              </a:extLst>
            </p:cNvPr>
            <p:cNvSpPr txBox="1"/>
            <p:nvPr/>
          </p:nvSpPr>
          <p:spPr>
            <a:xfrm rot="1895398">
              <a:off x="5806796" y="818268"/>
              <a:ext cx="480942" cy="1171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200" b="1" dirty="0">
                  <a:ln w="12700">
                    <a:solidFill>
                      <a:schemeClr val="bg1"/>
                    </a:solidFill>
                  </a:ln>
                  <a:cs typeface="Calibri" panose="020F0502020204030204" pitchFamily="34" charset="0"/>
                </a:rPr>
                <a:t>100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D58328D5-F341-4BC0-8DF6-60BE96DA2D86}"/>
                </a:ext>
              </a:extLst>
            </p:cNvPr>
            <p:cNvSpPr txBox="1"/>
            <p:nvPr/>
          </p:nvSpPr>
          <p:spPr>
            <a:xfrm rot="3668299">
              <a:off x="6628401" y="1647826"/>
              <a:ext cx="488091" cy="117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3200" b="1" dirty="0">
                  <a:ln w="12700">
                    <a:solidFill>
                      <a:schemeClr val="bg1"/>
                    </a:solidFill>
                  </a:ln>
                  <a:latin typeface="Arial" pitchFamily="34" charset="0"/>
                  <a:cs typeface="Calibri" panose="020F0502020204030204" pitchFamily="34" charset="0"/>
                </a:rPr>
                <a:t>8</a:t>
              </a:r>
              <a:r>
                <a:rPr lang="en-US" sz="3200" b="1" dirty="0">
                  <a:ln w="12700">
                    <a:solidFill>
                      <a:schemeClr val="bg1"/>
                    </a:solidFill>
                  </a:ln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477539E3-2515-4CB4-8D0C-71F22B66C09B}"/>
                </a:ext>
              </a:extLst>
            </p:cNvPr>
            <p:cNvSpPr txBox="1"/>
            <p:nvPr/>
          </p:nvSpPr>
          <p:spPr>
            <a:xfrm rot="4527649">
              <a:off x="6868683" y="2208420"/>
              <a:ext cx="524428" cy="117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3200" b="1" dirty="0">
                  <a:ln w="12700">
                    <a:solidFill>
                      <a:schemeClr val="bg1"/>
                    </a:solidFill>
                  </a:ln>
                  <a:latin typeface="Arial" pitchFamily="34" charset="0"/>
                  <a:cs typeface="Calibri" panose="020F0502020204030204" pitchFamily="34" charset="0"/>
                </a:rPr>
                <a:t>3</a:t>
              </a:r>
              <a:r>
                <a:rPr lang="en-US" sz="3200" b="1" dirty="0">
                  <a:ln w="12700">
                    <a:solidFill>
                      <a:schemeClr val="bg1"/>
                    </a:solidFill>
                  </a:ln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DCBF186-0249-46D1-B672-C68A4CF7087F}"/>
                </a:ext>
              </a:extLst>
            </p:cNvPr>
            <p:cNvSpPr txBox="1"/>
            <p:nvPr/>
          </p:nvSpPr>
          <p:spPr>
            <a:xfrm>
              <a:off x="4712937" y="483957"/>
              <a:ext cx="549284" cy="1171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3200" b="1" dirty="0">
                  <a:ln w="12700">
                    <a:solidFill>
                      <a:schemeClr val="bg1"/>
                    </a:solidFill>
                  </a:ln>
                  <a:latin typeface="Arial" pitchFamily="34" charset="0"/>
                  <a:cs typeface="Calibri" panose="020F0502020204030204" pitchFamily="34" charset="0"/>
                </a:rPr>
                <a:t>200</a:t>
              </a:r>
              <a:endParaRPr lang="en-US" sz="3200" b="1" dirty="0">
                <a:ln w="12700">
                  <a:solidFill>
                    <a:schemeClr val="bg1"/>
                  </a:solidFill>
                </a:ln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CF76B8E-A6C1-4CEA-9B9D-574ECB0D2C55}"/>
                </a:ext>
              </a:extLst>
            </p:cNvPr>
            <p:cNvSpPr txBox="1"/>
            <p:nvPr/>
          </p:nvSpPr>
          <p:spPr>
            <a:xfrm rot="19800000">
              <a:off x="3626962" y="784581"/>
              <a:ext cx="489406" cy="1171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3200" b="1">
                  <a:ln w="12700">
                    <a:solidFill>
                      <a:schemeClr val="bg1"/>
                    </a:solidFill>
                  </a:ln>
                  <a:cs typeface="Calibri" panose="020F0502020204030204" pitchFamily="34" charset="0"/>
                </a:rPr>
                <a:t>500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87483739-25CD-4C07-AB94-3A7FD3A7C247}"/>
                </a:ext>
              </a:extLst>
            </p:cNvPr>
            <p:cNvSpPr txBox="1"/>
            <p:nvPr/>
          </p:nvSpPr>
          <p:spPr>
            <a:xfrm rot="18891506">
              <a:off x="3130906" y="1188391"/>
              <a:ext cx="549284" cy="117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200" b="1" dirty="0">
                  <a:ln w="12700">
                    <a:solidFill>
                      <a:schemeClr val="bg1"/>
                    </a:solidFill>
                  </a:ln>
                  <a:cs typeface="Calibri" panose="020F0502020204030204" pitchFamily="34" charset="0"/>
                </a:rPr>
                <a:t>9</a:t>
              </a:r>
              <a:r>
                <a:rPr lang="vi-VN" sz="3200" b="1" dirty="0">
                  <a:ln w="12700">
                    <a:solidFill>
                      <a:schemeClr val="bg1"/>
                    </a:solidFill>
                  </a:ln>
                  <a:latin typeface="Arial" pitchFamily="34" charset="0"/>
                  <a:cs typeface="Calibri" panose="020F0502020204030204" pitchFamily="34" charset="0"/>
                </a:rPr>
                <a:t>00</a:t>
              </a:r>
              <a:endParaRPr lang="en-US" sz="3200" b="1" dirty="0">
                <a:ln w="12700">
                  <a:solidFill>
                    <a:schemeClr val="bg1"/>
                  </a:solidFill>
                </a:ln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B646B3F9-0230-4AF7-A785-AD51C6963698}"/>
                </a:ext>
              </a:extLst>
            </p:cNvPr>
            <p:cNvSpPr txBox="1"/>
            <p:nvPr/>
          </p:nvSpPr>
          <p:spPr>
            <a:xfrm rot="1886544">
              <a:off x="2333525" y="2249096"/>
              <a:ext cx="1892666" cy="31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b="1" dirty="0" smtClean="0">
                  <a:ln w="12700">
                    <a:noFill/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MẤT ĐIỂM</a:t>
              </a:r>
              <a:endParaRPr lang="en-US" sz="2000" b="1" dirty="0">
                <a:ln w="12700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9782896A-93BA-4F57-99A2-175821E649E0}"/>
                </a:ext>
              </a:extLst>
            </p:cNvPr>
            <p:cNvSpPr txBox="1"/>
            <p:nvPr/>
          </p:nvSpPr>
          <p:spPr>
            <a:xfrm rot="16974449">
              <a:off x="2538517" y="2218551"/>
              <a:ext cx="498436" cy="117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200" b="1" dirty="0">
                  <a:ln w="12700">
                    <a:solidFill>
                      <a:schemeClr val="bg1"/>
                    </a:solidFill>
                  </a:ln>
                  <a:cs typeface="Calibri" panose="020F0502020204030204" pitchFamily="34" charset="0"/>
                </a:rPr>
                <a:t>800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92B57B45-6E52-4B8A-8410-7F51D93F164E}"/>
                </a:ext>
              </a:extLst>
            </p:cNvPr>
            <p:cNvSpPr txBox="1"/>
            <p:nvPr/>
          </p:nvSpPr>
          <p:spPr>
            <a:xfrm rot="16200000">
              <a:off x="2482276" y="2828592"/>
              <a:ext cx="438571" cy="117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200" b="1" dirty="0">
                  <a:ln w="12700">
                    <a:solidFill>
                      <a:schemeClr val="bg1"/>
                    </a:solidFill>
                  </a:ln>
                  <a:cs typeface="Calibri" panose="020F0502020204030204" pitchFamily="34" charset="0"/>
                </a:rPr>
                <a:t>200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93AA3B41-89FF-4438-8352-3B7F2FA9E76A}"/>
                </a:ext>
              </a:extLst>
            </p:cNvPr>
            <p:cNvSpPr txBox="1"/>
            <p:nvPr/>
          </p:nvSpPr>
          <p:spPr>
            <a:xfrm rot="5400000">
              <a:off x="6967774" y="2763451"/>
              <a:ext cx="514046" cy="117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3200" b="1" dirty="0">
                  <a:ln w="12700">
                    <a:solidFill>
                      <a:schemeClr val="bg1"/>
                    </a:solidFill>
                  </a:ln>
                  <a:latin typeface="Arial" pitchFamily="34" charset="0"/>
                  <a:cs typeface="Calibri" panose="020F0502020204030204" pitchFamily="34" charset="0"/>
                </a:rPr>
                <a:t>4</a:t>
              </a:r>
              <a:r>
                <a:rPr lang="en-US" sz="3200" b="1" dirty="0">
                  <a:ln w="12700">
                    <a:solidFill>
                      <a:schemeClr val="bg1"/>
                    </a:solidFill>
                  </a:ln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6E9A2238-EDB1-4A1C-AE32-FC1F028E4128}"/>
                </a:ext>
              </a:extLst>
            </p:cNvPr>
            <p:cNvSpPr txBox="1"/>
            <p:nvPr/>
          </p:nvSpPr>
          <p:spPr>
            <a:xfrm rot="20751571" flipV="1">
              <a:off x="5351297" y="4968136"/>
              <a:ext cx="515492" cy="1171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200" b="1" dirty="0">
                  <a:ln w="12700">
                    <a:solidFill>
                      <a:schemeClr val="bg1"/>
                    </a:solidFill>
                  </a:ln>
                  <a:cs typeface="Calibri" panose="020F0502020204030204" pitchFamily="34" charset="0"/>
                </a:rPr>
                <a:t>300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465719D0-814E-4FCC-BE82-A353E5B6E507}"/>
                </a:ext>
              </a:extLst>
            </p:cNvPr>
            <p:cNvSpPr txBox="1"/>
            <p:nvPr/>
          </p:nvSpPr>
          <p:spPr>
            <a:xfrm rot="18910803" flipV="1">
              <a:off x="6316234" y="4329169"/>
              <a:ext cx="465589" cy="1171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200" b="1" dirty="0">
                  <a:ln w="12700">
                    <a:solidFill>
                      <a:schemeClr val="bg1"/>
                    </a:solidFill>
                  </a:ln>
                  <a:cs typeface="Calibri" panose="020F0502020204030204" pitchFamily="34" charset="0"/>
                </a:rPr>
                <a:t>900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5F562735-85EE-4307-BA46-DAE57B4BFDB5}"/>
                </a:ext>
              </a:extLst>
            </p:cNvPr>
            <p:cNvSpPr txBox="1"/>
            <p:nvPr/>
          </p:nvSpPr>
          <p:spPr>
            <a:xfrm rot="18067003" flipV="1">
              <a:off x="6651786" y="3907154"/>
              <a:ext cx="525359" cy="117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200" b="1" dirty="0">
                  <a:ln w="12700">
                    <a:solidFill>
                      <a:schemeClr val="bg1"/>
                    </a:solidFill>
                  </a:ln>
                  <a:cs typeface="Calibri" panose="020F0502020204030204" pitchFamily="34" charset="0"/>
                </a:rPr>
                <a:t>100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BA5CE3BE-45E6-4606-9985-1B4B543B2ADC}"/>
                </a:ext>
              </a:extLst>
            </p:cNvPr>
            <p:cNvSpPr txBox="1"/>
            <p:nvPr/>
          </p:nvSpPr>
          <p:spPr>
            <a:xfrm flipV="1">
              <a:off x="4807622" y="4975984"/>
              <a:ext cx="430533" cy="1171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200" b="1" dirty="0">
                  <a:ln w="12700">
                    <a:solidFill>
                      <a:schemeClr val="bg1"/>
                    </a:solidFill>
                  </a:ln>
                  <a:cs typeface="Calibri" panose="020F0502020204030204" pitchFamily="34" charset="0"/>
                </a:rPr>
                <a:t>900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3F0CC9AC-3AD9-451C-AE77-EAF3DDE2520A}"/>
                </a:ext>
              </a:extLst>
            </p:cNvPr>
            <p:cNvSpPr txBox="1"/>
            <p:nvPr/>
          </p:nvSpPr>
          <p:spPr>
            <a:xfrm rot="980006" flipV="1">
              <a:off x="4186229" y="4943245"/>
              <a:ext cx="491961" cy="1171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200" b="1" dirty="0">
                  <a:ln w="12700">
                    <a:solidFill>
                      <a:schemeClr val="bg1"/>
                    </a:solidFill>
                  </a:ln>
                  <a:cs typeface="Calibri" panose="020F0502020204030204" pitchFamily="34" charset="0"/>
                </a:rPr>
                <a:t>100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F26CF2B3-921F-4C0E-BE97-FFA66F4F763B}"/>
                </a:ext>
              </a:extLst>
            </p:cNvPr>
            <p:cNvSpPr txBox="1"/>
            <p:nvPr/>
          </p:nvSpPr>
          <p:spPr>
            <a:xfrm rot="1823155" flipV="1">
              <a:off x="3681983" y="4716731"/>
              <a:ext cx="446504" cy="1171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200" b="1" dirty="0">
                  <a:ln w="12700">
                    <a:solidFill>
                      <a:schemeClr val="bg1"/>
                    </a:solidFill>
                  </a:ln>
                  <a:cs typeface="Calibri" panose="020F0502020204030204" pitchFamily="34" charset="0"/>
                </a:rPr>
                <a:t>500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BB18C155-0F24-48AD-8080-93B48ECD5616}"/>
                </a:ext>
              </a:extLst>
            </p:cNvPr>
            <p:cNvSpPr txBox="1"/>
            <p:nvPr/>
          </p:nvSpPr>
          <p:spPr>
            <a:xfrm rot="3694393" flipV="1">
              <a:off x="2784531" y="3917450"/>
              <a:ext cx="491231" cy="117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200" b="1" dirty="0">
                  <a:ln w="12700">
                    <a:solidFill>
                      <a:schemeClr val="bg1"/>
                    </a:solidFill>
                  </a:ln>
                  <a:cs typeface="Calibri" panose="020F0502020204030204" pitchFamily="34" charset="0"/>
                </a:rPr>
                <a:t>100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B24CB48B-9D7A-4819-8F17-FA32B8961E94}"/>
                </a:ext>
              </a:extLst>
            </p:cNvPr>
            <p:cNvSpPr txBox="1"/>
            <p:nvPr/>
          </p:nvSpPr>
          <p:spPr>
            <a:xfrm rot="4625551" flipV="1">
              <a:off x="2580435" y="3412033"/>
              <a:ext cx="480636" cy="117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200" b="1" dirty="0">
                  <a:ln w="12700">
                    <a:solidFill>
                      <a:schemeClr val="bg1"/>
                    </a:solidFill>
                  </a:ln>
                  <a:cs typeface="Calibri" panose="020F0502020204030204" pitchFamily="34" charset="0"/>
                </a:rPr>
                <a:t>700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73D358AD-4740-44F4-AD39-1D8B3CC4C49C}"/>
                </a:ext>
              </a:extLst>
            </p:cNvPr>
            <p:cNvSpPr txBox="1"/>
            <p:nvPr/>
          </p:nvSpPr>
          <p:spPr>
            <a:xfrm rot="8193340">
              <a:off x="5412626" y="1855815"/>
              <a:ext cx="1874077" cy="316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b="1" dirty="0" smtClean="0">
                  <a:ln w="12700">
                    <a:noFill/>
                  </a:ln>
                  <a:solidFill>
                    <a:schemeClr val="bg1"/>
                  </a:solidFill>
                  <a:cs typeface="Calibri" panose="020F0502020204030204" pitchFamily="34" charset="0"/>
                </a:rPr>
                <a:t>MAY MẮN</a:t>
              </a:r>
              <a:endParaRPr lang="en-US" sz="2000" b="1" dirty="0">
                <a:ln w="12700">
                  <a:noFill/>
                </a:ln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2CBB58F9-9912-4EE8-A9C7-4D6BC31CAB05}"/>
                </a:ext>
              </a:extLst>
            </p:cNvPr>
            <p:cNvSpPr txBox="1"/>
            <p:nvPr/>
          </p:nvSpPr>
          <p:spPr>
            <a:xfrm rot="4526457">
              <a:off x="3520526" y="1323172"/>
              <a:ext cx="1892666" cy="31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vi-VN" sz="2000" b="1" dirty="0">
                  <a:ln w="12700">
                    <a:noFill/>
                  </a:ln>
                  <a:solidFill>
                    <a:schemeClr val="bg1"/>
                  </a:solidFill>
                  <a:latin typeface="Arial" pitchFamily="34" charset="0"/>
                  <a:cs typeface="Calibri" panose="020F0502020204030204" pitchFamily="34" charset="0"/>
                </a:rPr>
                <a:t>CHIA ĐÔI</a:t>
              </a:r>
              <a:endParaRPr lang="en-US" sz="2000" b="1" dirty="0">
                <a:ln w="12700">
                  <a:noFill/>
                </a:ln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3C5C7B21-1FA0-4CBF-A3A2-12D078F8748B}"/>
                </a:ext>
              </a:extLst>
            </p:cNvPr>
            <p:cNvSpPr txBox="1"/>
            <p:nvPr/>
          </p:nvSpPr>
          <p:spPr>
            <a:xfrm rot="14449452">
              <a:off x="4978176" y="4891072"/>
              <a:ext cx="1892666" cy="31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b="1" dirty="0" smtClean="0">
                  <a:ln w="12700">
                    <a:noFill/>
                  </a:ln>
                  <a:solidFill>
                    <a:schemeClr val="bg1"/>
                  </a:solidFill>
                  <a:cs typeface="Calibri" panose="020F0502020204030204" pitchFamily="34" charset="0"/>
                </a:rPr>
                <a:t>MẤT </a:t>
              </a:r>
              <a:r>
                <a:rPr lang="vi-VN" sz="2000" b="1" dirty="0">
                  <a:ln w="12700">
                    <a:noFill/>
                  </a:ln>
                  <a:solidFill>
                    <a:schemeClr val="bg1"/>
                  </a:solidFill>
                  <a:latin typeface="Arial" pitchFamily="34" charset="0"/>
                  <a:cs typeface="Calibri" panose="020F0502020204030204" pitchFamily="34" charset="0"/>
                </a:rPr>
                <a:t>LƯỢT</a:t>
              </a:r>
              <a:endParaRPr lang="en-US" sz="2000" b="1" dirty="0">
                <a:ln w="12700">
                  <a:noFill/>
                </a:ln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ECF6A566-7728-4EAC-B82E-27C7FFBDE8FC}"/>
                </a:ext>
              </a:extLst>
            </p:cNvPr>
            <p:cNvSpPr txBox="1"/>
            <p:nvPr/>
          </p:nvSpPr>
          <p:spPr>
            <a:xfrm rot="11669651">
              <a:off x="5646533" y="3724685"/>
              <a:ext cx="2142294" cy="277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vi-VN" sz="1700" b="1" dirty="0">
                  <a:ln w="12700">
                    <a:noFill/>
                  </a:ln>
                  <a:solidFill>
                    <a:schemeClr val="bg1"/>
                  </a:solidFill>
                  <a:latin typeface="Arial" pitchFamily="34" charset="0"/>
                  <a:cs typeface="Calibri" panose="020F0502020204030204" pitchFamily="34" charset="0"/>
                </a:rPr>
                <a:t>PHẦN THƯỞNG</a:t>
              </a:r>
              <a:endParaRPr lang="en-US" sz="1700" b="1" dirty="0">
                <a:ln w="12700">
                  <a:noFill/>
                </a:ln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84DCA3DE-B64B-4E3C-95F8-B608F9E6D235}"/>
                </a:ext>
              </a:extLst>
            </p:cNvPr>
            <p:cNvSpPr txBox="1"/>
            <p:nvPr/>
          </p:nvSpPr>
          <p:spPr>
            <a:xfrm rot="18889813">
              <a:off x="2722332" y="4746732"/>
              <a:ext cx="1398262" cy="31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b="1" dirty="0">
                  <a:ln w="12700">
                    <a:noFill/>
                  </a:ln>
                  <a:solidFill>
                    <a:schemeClr val="bg1"/>
                  </a:solidFill>
                  <a:cs typeface="Calibri" panose="020F0502020204030204" pitchFamily="34" charset="0"/>
                </a:rPr>
                <a:t>GẤP</a:t>
              </a:r>
              <a:r>
                <a:rPr lang="vi-VN" sz="2000" b="1" dirty="0">
                  <a:ln w="12700">
                    <a:noFill/>
                  </a:ln>
                  <a:solidFill>
                    <a:schemeClr val="bg1"/>
                  </a:solidFill>
                  <a:latin typeface="Arial" pitchFamily="34" charset="0"/>
                  <a:cs typeface="Calibri" panose="020F0502020204030204" pitchFamily="34" charset="0"/>
                </a:rPr>
                <a:t> ĐÔI</a:t>
              </a:r>
              <a:endParaRPr lang="en-US" sz="2000" b="1" dirty="0">
                <a:ln w="12700">
                  <a:noFill/>
                </a:ln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0789996" y="5777548"/>
            <a:ext cx="1804793" cy="938784"/>
            <a:chOff x="7239000" y="4953000"/>
            <a:chExt cx="1804793" cy="938784"/>
          </a:xfrm>
        </p:grpSpPr>
        <p:sp>
          <p:nvSpPr>
            <p:cNvPr id="34" name="AutoShape 5"/>
            <p:cNvSpPr>
              <a:spLocks noChangeArrowheads="1"/>
            </p:cNvSpPr>
            <p:nvPr/>
          </p:nvSpPr>
          <p:spPr bwMode="auto">
            <a:xfrm rot="17972585">
              <a:off x="7493000" y="4699000"/>
              <a:ext cx="457200" cy="965200"/>
            </a:xfrm>
            <a:prstGeom prst="flowChartExtract">
              <a:avLst/>
            </a:prstGeom>
            <a:gradFill rotWithShape="1">
              <a:gsLst>
                <a:gs pos="0">
                  <a:srgbClr val="6A570A"/>
                </a:gs>
                <a:gs pos="50000">
                  <a:srgbClr val="E4BD16"/>
                </a:gs>
                <a:gs pos="100000">
                  <a:srgbClr val="6A570A"/>
                </a:gs>
              </a:gsLst>
              <a:lin ang="0" scaled="1"/>
            </a:gra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/>
            </a:p>
          </p:txBody>
        </p:sp>
        <p:sp>
          <p:nvSpPr>
            <p:cNvPr id="35" name="AutoShape 5"/>
            <p:cNvSpPr>
              <a:spLocks noChangeArrowheads="1"/>
            </p:cNvSpPr>
            <p:nvPr/>
          </p:nvSpPr>
          <p:spPr bwMode="auto">
            <a:xfrm rot="17972585" flipH="1" flipV="1">
              <a:off x="8332593" y="5180584"/>
              <a:ext cx="457200" cy="965200"/>
            </a:xfrm>
            <a:prstGeom prst="flowChartExtract">
              <a:avLst/>
            </a:prstGeom>
            <a:solidFill>
              <a:schemeClr val="accent1">
                <a:alpha val="0"/>
              </a:schemeClr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5BF4F84A-1782-463E-B0C6-9566ACC05E41}"/>
              </a:ext>
            </a:extLst>
          </p:cNvPr>
          <p:cNvSpPr txBox="1"/>
          <p:nvPr/>
        </p:nvSpPr>
        <p:spPr>
          <a:xfrm>
            <a:off x="7709528" y="2929468"/>
            <a:ext cx="2004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2700">
                  <a:noFill/>
                </a:ln>
                <a:latin typeface="Arial" pitchFamily="34" charset="0"/>
                <a:cs typeface="Arial" pitchFamily="34" charset="0"/>
              </a:rPr>
              <a:t>VÒNG QUAY</a:t>
            </a:r>
            <a:endParaRPr lang="en-US" sz="3200" b="1" dirty="0">
              <a:ln w="12700">
                <a:noFill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71447" y="47908"/>
            <a:ext cx="3609474" cy="11063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FF"/>
                </a:solidFill>
              </a:rPr>
              <a:t>Chiếc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nón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kì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diệu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1" name="Oval Callout 40"/>
          <p:cNvSpPr/>
          <p:nvPr/>
        </p:nvSpPr>
        <p:spPr>
          <a:xfrm>
            <a:off x="-80211" y="1658127"/>
            <a:ext cx="5036784" cy="2307660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dirty="0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quay </a:t>
            </a:r>
            <a:r>
              <a:rPr lang="en-US" sz="2800" dirty="0" err="1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nón</a:t>
            </a:r>
            <a:r>
              <a:rPr lang="en-US" sz="2800" dirty="0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kì</a:t>
            </a:r>
            <a:r>
              <a:rPr lang="en-US" sz="2800" dirty="0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diệu</a:t>
            </a:r>
            <a:r>
              <a:rPr lang="en-US" sz="2800" dirty="0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ln/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5131" y="1596028"/>
            <a:ext cx="4812632" cy="34859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00FF"/>
                </a:solidFill>
              </a:rPr>
              <a:t>C</a:t>
            </a:r>
            <a:r>
              <a:rPr lang="en-US" sz="3200" dirty="0" err="1" smtClean="0">
                <a:solidFill>
                  <a:srgbClr val="0000FF"/>
                </a:solidFill>
              </a:rPr>
              <a:t>ó</a:t>
            </a:r>
            <a:r>
              <a:rPr lang="en-US" sz="3200" dirty="0" smtClean="0">
                <a:solidFill>
                  <a:srgbClr val="0000FF"/>
                </a:solidFill>
              </a:rPr>
              <a:t> 14 </a:t>
            </a:r>
            <a:r>
              <a:rPr lang="en-US" sz="3200" dirty="0" err="1" smtClean="0">
                <a:solidFill>
                  <a:srgbClr val="0000FF"/>
                </a:solidFill>
              </a:rPr>
              <a:t>kết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quả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xảy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ra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khi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>
                <a:solidFill>
                  <a:srgbClr val="0000FF"/>
                </a:solidFill>
              </a:rPr>
              <a:t>quay </a:t>
            </a:r>
            <a:r>
              <a:rPr lang="en-US" sz="3200" dirty="0" err="1">
                <a:solidFill>
                  <a:srgbClr val="0000FF"/>
                </a:solidFill>
              </a:rPr>
              <a:t>chiếc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nón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kì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diệu</a:t>
            </a:r>
            <a:r>
              <a:rPr lang="en-US" sz="3200" dirty="0" smtClean="0">
                <a:solidFill>
                  <a:srgbClr val="0000FF"/>
                </a:solidFill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</a:rPr>
              <a:t>đó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là</a:t>
            </a:r>
            <a:r>
              <a:rPr lang="en-US" sz="3200" dirty="0" smtClean="0">
                <a:solidFill>
                  <a:srgbClr val="0000FF"/>
                </a:solidFill>
              </a:rPr>
              <a:t>: 100, 200, 300, 400, 500, 700, 800, 900, </a:t>
            </a:r>
            <a:r>
              <a:rPr lang="en-US" sz="3200" dirty="0" err="1" smtClean="0">
                <a:solidFill>
                  <a:srgbClr val="0000FF"/>
                </a:solidFill>
              </a:rPr>
              <a:t>mất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điểm</a:t>
            </a:r>
            <a:r>
              <a:rPr lang="en-US" sz="3200" dirty="0" smtClean="0">
                <a:solidFill>
                  <a:srgbClr val="0000FF"/>
                </a:solidFill>
              </a:rPr>
              <a:t>, chia </a:t>
            </a:r>
            <a:r>
              <a:rPr lang="en-US" sz="3200" dirty="0" err="1" smtClean="0">
                <a:solidFill>
                  <a:srgbClr val="0000FF"/>
                </a:solidFill>
              </a:rPr>
              <a:t>đôi</a:t>
            </a:r>
            <a:r>
              <a:rPr lang="en-US" sz="3200" dirty="0" smtClean="0">
                <a:solidFill>
                  <a:srgbClr val="0000FF"/>
                </a:solidFill>
              </a:rPr>
              <a:t>, may </a:t>
            </a:r>
            <a:r>
              <a:rPr lang="en-US" sz="3200" dirty="0" err="1" smtClean="0">
                <a:solidFill>
                  <a:srgbClr val="0000FF"/>
                </a:solidFill>
              </a:rPr>
              <a:t>mắn</a:t>
            </a:r>
            <a:r>
              <a:rPr lang="en-US" sz="3200" dirty="0" smtClean="0">
                <a:solidFill>
                  <a:srgbClr val="0000FF"/>
                </a:solidFill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</a:rPr>
              <a:t>phần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thưởng</a:t>
            </a:r>
            <a:r>
              <a:rPr lang="en-US" sz="3200" dirty="0" smtClean="0">
                <a:solidFill>
                  <a:srgbClr val="0000FF"/>
                </a:solidFill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</a:rPr>
              <a:t>mất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lượt</a:t>
            </a:r>
            <a:r>
              <a:rPr lang="en-US" sz="3200" dirty="0" smtClean="0">
                <a:solidFill>
                  <a:srgbClr val="0000FF"/>
                </a:solidFill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</a:rPr>
              <a:t>gấp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đôi</a:t>
            </a:r>
            <a:r>
              <a:rPr lang="en-US" sz="3200" dirty="0" smtClean="0">
                <a:solidFill>
                  <a:srgbClr val="0000FF"/>
                </a:solidFill>
              </a:rPr>
              <a:t>. 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78" y="4237874"/>
            <a:ext cx="1828800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44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ay n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41" grpId="0" animBg="1"/>
      <p:bldP spid="41" grpId="1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/>
          <p:cNvSpPr/>
          <p:nvPr/>
        </p:nvSpPr>
        <p:spPr>
          <a:xfrm>
            <a:off x="8901888" y="980856"/>
            <a:ext cx="2274112" cy="1381347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9295995" y="1849923"/>
            <a:ext cx="533400" cy="392204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8" name="Rectangle 14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BE76A8EA-3A55-475D-B4E0-76ABD6B3E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31" y="1074718"/>
            <a:ext cx="830217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Bài</a:t>
            </a:r>
            <a:r>
              <a:rPr kumimoji="0" lang="en-US" alt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kumimoji="0" lang="en-US" alt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toán</a:t>
            </a:r>
            <a:r>
              <a:rPr kumimoji="0" lang="en-US" alt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: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vi-VN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và 1 quả bóng vàng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kích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thước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ngẫu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Flowchart: Connector 8"/>
          <p:cNvSpPr/>
          <p:nvPr/>
        </p:nvSpPr>
        <p:spPr>
          <a:xfrm>
            <a:off x="9822020" y="1590453"/>
            <a:ext cx="533400" cy="39220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pic>
        <p:nvPicPr>
          <p:cNvPr id="10" name="Picture 9" descr="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228" y="4513442"/>
            <a:ext cx="1820333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5486404" y="2514607"/>
            <a:ext cx="6400801" cy="1560413"/>
          </a:xfrm>
          <a:prstGeom prst="cloudCallout">
            <a:avLst>
              <a:gd name="adj1" fmla="val 38278"/>
              <a:gd name="adj2" fmla="val 96023"/>
            </a:avLst>
          </a:prstGeom>
          <a:noFill/>
          <a:ln w="9525">
            <a:solidFill>
              <a:srgbClr val="0000A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GB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GB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GB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GB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25D1CEC-EF6B-8746-8687-6D5D7EEFB576}"/>
              </a:ext>
            </a:extLst>
          </p:cNvPr>
          <p:cNvSpPr/>
          <p:nvPr/>
        </p:nvSpPr>
        <p:spPr>
          <a:xfrm>
            <a:off x="406400" y="4495800"/>
            <a:ext cx="9413707" cy="15067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de-DE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kết quả có thể xảy ra đối với màu của quả bóng được lấy ra là: màu xanh, </a:t>
            </a:r>
            <a:r>
              <a:rPr lang="vi-VN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 </a:t>
            </a:r>
            <a:r>
              <a:rPr lang="de-DE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de-DE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vi-VN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 </a:t>
            </a:r>
            <a:r>
              <a:rPr lang="de-DE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vi-VN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604000" y="3962400"/>
            <a:ext cx="812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29028" y="0"/>
            <a:ext cx="12192000" cy="838200"/>
          </a:xfrm>
          <a:prstGeom prst="rect">
            <a:avLst/>
          </a:prstGeom>
          <a:gradFill rotWithShape="1">
            <a:gsLst>
              <a:gs pos="0">
                <a:srgbClr val="DCDC00"/>
              </a:gs>
              <a:gs pos="50000">
                <a:srgbClr val="FFFF00"/>
              </a:gs>
              <a:gs pos="100000">
                <a:srgbClr val="DCDC00"/>
              </a:gs>
            </a:gsLst>
            <a:lin ang="5400000" scaled="1"/>
          </a:gradFill>
          <a:ln w="57150" cmpd="thickThin">
            <a:solidFill>
              <a:srgbClr val="FF00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vi-VN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I. </a:t>
            </a:r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Mô hình xác suất trong trò chơi lấy vật từ trong hộp.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10038944" y="1936497"/>
            <a:ext cx="533400" cy="39220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pic>
        <p:nvPicPr>
          <p:cNvPr id="17" name="Picture 16" descr="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228" y="5094294"/>
            <a:ext cx="1820333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4085540" y="2328701"/>
            <a:ext cx="8106461" cy="2200232"/>
          </a:xfrm>
          <a:prstGeom prst="cloudCallout">
            <a:avLst>
              <a:gd name="adj1" fmla="val 38278"/>
              <a:gd name="adj2" fmla="val 96023"/>
            </a:avLst>
          </a:prstGeom>
          <a:noFill/>
          <a:ln w="9525">
            <a:solidFill>
              <a:srgbClr val="0000A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pt-B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Vậy </a:t>
            </a:r>
            <a:r>
              <a:rPr lang="pt-B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 </a:t>
            </a:r>
            <a:r>
              <a:rPr lang="pt-B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vi-VN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 xác</a:t>
            </a:r>
            <a:r>
              <a:rPr 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suất </a:t>
            </a:r>
            <a:r>
              <a:rPr lang="pt-B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 trò chơi </a:t>
            </a:r>
            <a:r>
              <a:rPr lang="vi-VN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trên,</a:t>
            </a:r>
            <a:r>
              <a:rPr lang="pt-B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chúng </a:t>
            </a:r>
            <a:r>
              <a:rPr lang="pt-B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 cần </a:t>
            </a:r>
            <a:r>
              <a:rPr lang="vi-VN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pt-B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ú </a:t>
            </a:r>
            <a:r>
              <a:rPr lang="pt-B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ý những điều gì?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25D1CEC-EF6B-8746-8687-6D5D7EEFB576}"/>
              </a:ext>
            </a:extLst>
          </p:cNvPr>
          <p:cNvSpPr/>
          <p:nvPr/>
        </p:nvSpPr>
        <p:spPr>
          <a:xfrm>
            <a:off x="29031" y="4528932"/>
            <a:ext cx="10067265" cy="23354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BE76A8EA-3A55-475D-B4E0-76ABD6B3E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4673961"/>
            <a:ext cx="989924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 2 điều cần chú ý trong mô hình xác xuất của trò chơi trên.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Lấy ngẫu nhiên 1 quả bóng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Tập hợp các kết quả có thể xảy ra đối với màu của quả bóng được lấy ra là </a:t>
            </a:r>
            <a:r>
              <a:rPr lang="vi-VN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{ X; Đ; V}. </a:t>
            </a:r>
            <a:endParaRPr lang="en-US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8398632" y="4071327"/>
            <a:ext cx="812800" cy="4576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577436" y="3118786"/>
            <a:ext cx="6891241" cy="653687"/>
            <a:chOff x="5076629" y="56386"/>
            <a:chExt cx="7296345" cy="653685"/>
          </a:xfrm>
        </p:grpSpPr>
        <p:sp>
          <p:nvSpPr>
            <p:cNvPr id="23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.Vn3DH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28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.Vn3DH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191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  <p:bldP spid="9" grpId="0" animBg="1"/>
      <p:bldP spid="11" grpId="0" build="allAtOnce" animBg="1"/>
      <p:bldP spid="11" grpId="1" build="allAtOnce" animBg="1"/>
      <p:bldP spid="12" grpId="0" animBg="1"/>
      <p:bldP spid="12" grpId="1" animBg="1"/>
      <p:bldP spid="13" grpId="0" animBg="1"/>
      <p:bldP spid="13" grpId="1" animBg="1"/>
      <p:bldP spid="15" grpId="0" animBg="1"/>
      <p:bldP spid="16" grpId="0" animBg="1"/>
      <p:bldP spid="18" grpId="0" build="allAtOnce" animBg="1"/>
      <p:bldP spid="19" grpId="0" animBg="1"/>
      <p:bldP spid="20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" y="27039"/>
            <a:ext cx="12149393" cy="19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 </a:t>
            </a:r>
            <a:r>
              <a:rPr 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cam;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kích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thước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ngẫu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AutoNum type="alphaLcParenR"/>
            </a:pPr>
            <a:endParaRPr lang="en-US" sz="2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LcParenR"/>
            </a:pP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0088" y="2310581"/>
            <a:ext cx="9665112" cy="1371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9579" y="3810001"/>
            <a:ext cx="9635620" cy="149941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9582" y="5461818"/>
            <a:ext cx="9635620" cy="13961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suất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>
              <a:solidFill>
                <a:srgbClr val="FF0000"/>
              </a:solidFill>
              <a:latin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9889456" y="1806764"/>
            <a:ext cx="4267196" cy="653687"/>
            <a:chOff x="5076629" y="56386"/>
            <a:chExt cx="7296346" cy="653685"/>
          </a:xfrm>
        </p:grpSpPr>
        <p:sp>
          <p:nvSpPr>
            <p:cNvPr id="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.Vn3DH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  <a:latin typeface=".Vn3DH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865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" y="27039"/>
            <a:ext cx="12149393" cy="19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 </a:t>
            </a:r>
            <a:r>
              <a:rPr 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cam;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kích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thước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ngẫu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AutoNum type="alphaLcParenR"/>
            </a:pPr>
            <a:endParaRPr lang="en-US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LcParenR"/>
            </a:pP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0088" y="2310581"/>
            <a:ext cx="11247933" cy="1371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088" y="4343405"/>
            <a:ext cx="11247933" cy="169168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de-DE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 4 </a:t>
            </a:r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 quả có thể xảy ra đối với màu của </a:t>
            </a:r>
            <a:r>
              <a:rPr lang="de-DE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 kẹo được </a:t>
            </a:r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 ra là: </a:t>
            </a:r>
            <a:r>
              <a:rPr lang="de-DE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 hồng, màu </a:t>
            </a:r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xanh, </a:t>
            </a:r>
            <a:r>
              <a:rPr lang="vi-VN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de-DE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 </a:t>
            </a:r>
            <a:r>
              <a:rPr lang="de-DE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cam</a:t>
            </a:r>
            <a:r>
              <a:rPr lang="vi-VN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486400" y="3682186"/>
            <a:ext cx="1219200" cy="66121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9889456" y="1806764"/>
            <a:ext cx="4267196" cy="653687"/>
            <a:chOff x="5076629" y="56386"/>
            <a:chExt cx="7296346" cy="653685"/>
          </a:xfrm>
        </p:grpSpPr>
        <p:sp>
          <p:nvSpPr>
            <p:cNvPr id="10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.Vn3DH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  <a:latin typeface=".Vn3DH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239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" y="27039"/>
            <a:ext cx="12149393" cy="19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 </a:t>
            </a:r>
            <a:r>
              <a:rPr 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cam;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kích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thước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ngẫu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AutoNum type="alphaLcParenR"/>
            </a:pPr>
            <a:endParaRPr lang="en-US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LcParenR"/>
            </a:pP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2310581"/>
            <a:ext cx="11506123" cy="1371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088" y="4343405"/>
            <a:ext cx="11697112" cy="169168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de-DE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ập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{</a:t>
            </a:r>
            <a:r>
              <a:rPr lang="de-DE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 </a:t>
            </a:r>
            <a:r>
              <a:rPr lang="de-DE" sz="2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hồng; </a:t>
            </a:r>
            <a:r>
              <a:rPr lang="de-DE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 </a:t>
            </a:r>
            <a:r>
              <a:rPr lang="de-DE" sz="2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xanh; </a:t>
            </a:r>
            <a:r>
              <a:rPr lang="vi-VN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de-DE" sz="2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vi-VN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 </a:t>
            </a:r>
            <a:r>
              <a:rPr lang="de-DE" sz="2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cam}</a:t>
            </a:r>
            <a:endParaRPr lang="en-US" sz="2800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486400" y="3682186"/>
            <a:ext cx="1219200" cy="66121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9889456" y="1806764"/>
            <a:ext cx="4267196" cy="653687"/>
            <a:chOff x="5076629" y="56386"/>
            <a:chExt cx="7296346" cy="653685"/>
          </a:xfrm>
        </p:grpSpPr>
        <p:sp>
          <p:nvSpPr>
            <p:cNvPr id="7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.Vn3DH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  <a:latin typeface=".Vn3DH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741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" y="27039"/>
            <a:ext cx="12149393" cy="19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 </a:t>
            </a:r>
            <a:r>
              <a:rPr 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cam;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kích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thước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ngẫu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AutoNum type="alphaLcParenR"/>
            </a:pPr>
            <a:endParaRPr lang="en-US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LcParenR"/>
            </a:pP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0088" y="2133600"/>
            <a:ext cx="11540869" cy="1371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suất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740" y="3911051"/>
            <a:ext cx="12001912" cy="245368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de-DE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 điều cần chú ý trong mô hình xác xuất của trò chơi </a:t>
            </a:r>
            <a:r>
              <a:rPr lang="de-DE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trên: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Lấy ngẫu nhiên 1 </a:t>
            </a:r>
            <a:r>
              <a:rPr lang="de-DE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 kẹo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-T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ập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{</a:t>
            </a:r>
            <a:r>
              <a:rPr lang="de-DE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 </a:t>
            </a:r>
            <a:r>
              <a:rPr lang="de-DE" sz="2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hồng; </a:t>
            </a:r>
            <a:r>
              <a:rPr lang="de-DE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 </a:t>
            </a:r>
            <a:r>
              <a:rPr lang="de-DE" sz="2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xanh; </a:t>
            </a:r>
            <a:r>
              <a:rPr lang="vi-VN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de-DE" sz="2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vi-VN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 </a:t>
            </a:r>
            <a:r>
              <a:rPr lang="de-DE" sz="2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cam}.</a:t>
            </a:r>
            <a:endParaRPr lang="en-US" sz="2800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486400" y="3505200"/>
            <a:ext cx="1219200" cy="38100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9889456" y="1806764"/>
            <a:ext cx="4267196" cy="653687"/>
            <a:chOff x="5076629" y="56386"/>
            <a:chExt cx="7296346" cy="653685"/>
          </a:xfrm>
        </p:grpSpPr>
        <p:sp>
          <p:nvSpPr>
            <p:cNvPr id="7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.Vn3DH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  <a:latin typeface=".Vn3DH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659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2" y="1"/>
            <a:ext cx="11919284" cy="12031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đựng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bi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trắng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cam;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đen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ngẫu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bi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9889456" y="1806764"/>
            <a:ext cx="4267196" cy="653687"/>
            <a:chOff x="5076629" y="56386"/>
            <a:chExt cx="7296346" cy="653685"/>
          </a:xfrm>
        </p:grpSpPr>
        <p:sp>
          <p:nvSpPr>
            <p:cNvPr id="8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  <a:latin typeface=".Vn3DH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</a:t>
              </a:r>
              <a:r>
                <a:rPr lang="en-US" sz="24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ĐỘNG VẬN DỤNG </a:t>
              </a:r>
              <a:endParaRPr lang="en-US" sz="2400" dirty="0">
                <a:solidFill>
                  <a:srgbClr val="FFFF00"/>
                </a:solidFill>
                <a:latin typeface=".Vn3DH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68861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6" action="ppaction://hlinksldjump"/>
          </p:cNvPr>
          <p:cNvSpPr/>
          <p:nvPr/>
        </p:nvSpPr>
        <p:spPr>
          <a:xfrm>
            <a:off x="2" y="1"/>
            <a:ext cx="11919284" cy="12031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đựng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bi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trắng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cam;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đen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ngẫu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bi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9889456" y="1806764"/>
            <a:ext cx="4267196" cy="653687"/>
            <a:chOff x="5076629" y="56386"/>
            <a:chExt cx="7296346" cy="653685"/>
          </a:xfrm>
        </p:grpSpPr>
        <p:sp>
          <p:nvSpPr>
            <p:cNvPr id="8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  <a:latin typeface=".Vn3DH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VẬN DỤNG </a:t>
              </a:r>
              <a:endParaRPr lang="en-US" sz="2400" dirty="0">
                <a:solidFill>
                  <a:srgbClr val="FFFF00"/>
                </a:solidFill>
                <a:latin typeface=".Vn3DH" pitchFamily="34" charset="0"/>
              </a:endParaRPr>
            </a:p>
          </p:txBody>
        </p:sp>
      </p:grpSp>
      <p:sp>
        <p:nvSpPr>
          <p:cNvPr id="40" name="Cloud 39"/>
          <p:cNvSpPr/>
          <p:nvPr/>
        </p:nvSpPr>
        <p:spPr>
          <a:xfrm>
            <a:off x="9093200" y="2757083"/>
            <a:ext cx="23368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HẾT GIỜ</a:t>
            </a:r>
          </a:p>
        </p:txBody>
      </p:sp>
      <p:pic>
        <p:nvPicPr>
          <p:cNvPr id="41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19410" y="4191003"/>
            <a:ext cx="1342189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14204" y="3723620"/>
            <a:ext cx="1752600" cy="1768573"/>
          </a:xfrm>
          <a:prstGeom prst="rect">
            <a:avLst/>
          </a:prstGeom>
          <a:noFill/>
        </p:spPr>
      </p:pic>
      <p:sp>
        <p:nvSpPr>
          <p:cNvPr id="26" name="Rounded Rectangle 25"/>
          <p:cNvSpPr/>
          <p:nvPr/>
        </p:nvSpPr>
        <p:spPr>
          <a:xfrm>
            <a:off x="0" y="1429007"/>
            <a:ext cx="11696210" cy="9452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bi 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ra.</a:t>
            </a:r>
            <a:endParaRPr lang="en-US" sz="2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28" name="Picture 27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30" name="Picture 29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31" name="Picture 30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0" y="5105400"/>
            <a:ext cx="3437022" cy="575440"/>
          </a:xfrm>
          <a:prstGeom prst="rect">
            <a:avLst/>
          </a:prstGeom>
        </p:spPr>
      </p:pic>
      <p:pic>
        <p:nvPicPr>
          <p:cNvPr id="32" name="Picture 31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3980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0" grpId="0" animBg="1"/>
      <p:bldP spid="58" grpId="0"/>
      <p:bldP spid="59" grpId="0"/>
      <p:bldP spid="60" grpId="0"/>
      <p:bldP spid="6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00B050"/>
      </a:lt2>
      <a:accent1>
        <a:srgbClr val="00B050"/>
      </a:accent1>
      <a:accent2>
        <a:srgbClr val="00B05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33787325_Lab safety_AAS_v3" id="{898BC5E2-691B-4B41-A97D-F35AD4FFF20D}" vid="{295F60D3-032D-43CA-A300-E4752067AD50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33787325_Lab safety_AAS_v3" id="{898BC5E2-691B-4B41-A97D-F35AD4FFF20D}" vid="{295F60D3-032D-43CA-A300-E4752067AD5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1116</TotalTime>
  <Words>1294</Words>
  <Application>Microsoft Office PowerPoint</Application>
  <PresentationFormat>Custom</PresentationFormat>
  <Paragraphs>137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Office Theme</vt:lpstr>
      <vt:lpstr>1_Office Theme</vt:lpstr>
      <vt:lpstr>2_Office Theme</vt:lpstr>
      <vt:lpstr>5_Office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USER</cp:lastModifiedBy>
  <cp:revision>62</cp:revision>
  <dcterms:created xsi:type="dcterms:W3CDTF">2021-06-07T13:44:30Z</dcterms:created>
  <dcterms:modified xsi:type="dcterms:W3CDTF">2021-08-01T08:45:22Z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